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8" r:id="rId2"/>
    <p:sldId id="257" r:id="rId3"/>
    <p:sldId id="258" r:id="rId4"/>
    <p:sldId id="269" r:id="rId5"/>
    <p:sldId id="260" r:id="rId6"/>
    <p:sldId id="261" r:id="rId7"/>
    <p:sldId id="264" r:id="rId8"/>
    <p:sldId id="270" r:id="rId9"/>
    <p:sldId id="271" r:id="rId10"/>
    <p:sldId id="272" r:id="rId11"/>
    <p:sldId id="273" r:id="rId12"/>
    <p:sldId id="278" r:id="rId13"/>
    <p:sldId id="274" r:id="rId14"/>
    <p:sldId id="275" r:id="rId15"/>
    <p:sldId id="276" r:id="rId16"/>
    <p:sldId id="277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E09A"/>
    <a:srgbClr val="000048"/>
    <a:srgbClr val="06064E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0892" autoAdjust="0"/>
  </p:normalViewPr>
  <p:slideViewPr>
    <p:cSldViewPr>
      <p:cViewPr varScale="1">
        <p:scale>
          <a:sx n="68" d="100"/>
          <a:sy n="68" d="100"/>
        </p:scale>
        <p:origin x="18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" d="100"/>
          <a:sy n="10" d="100"/>
        </p:scale>
        <p:origin x="-4050" y="-18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935A3-1784-4967-8DA4-C77D80DC6679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93CD-94C7-49D0-8FA4-2E506839A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6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91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79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7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79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867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867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867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52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60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60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20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86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7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7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79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93CD-94C7-49D0-8FA4-2E506839AE3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7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ssistant@happywitch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appywitch.ru/about/contacts/maroseyka-4/galereya-maroseyk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8" y="188640"/>
            <a:ext cx="9144000" cy="30650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48">
                <a:alpha val="0"/>
              </a:srgbClr>
            </a:outerShdw>
            <a:softEdge rad="8509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3068960"/>
            <a:ext cx="87849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rgbClr val="06064E">
                      <a:alpha val="69000"/>
                    </a:srgb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Франшиза </a:t>
            </a:r>
            <a:endParaRPr lang="ru-RU" sz="4000" b="1" dirty="0" smtClean="0">
              <a:ln w="10160">
                <a:solidFill>
                  <a:srgbClr val="06064E">
                    <a:alpha val="69000"/>
                  </a:srgb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ln w="10160">
                  <a:solidFill>
                    <a:srgbClr val="06064E">
                      <a:alpha val="69000"/>
                    </a:srgb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сети </a:t>
            </a:r>
            <a:r>
              <a:rPr lang="ru-RU" sz="4000" b="1" dirty="0">
                <a:ln w="10160">
                  <a:solidFill>
                    <a:srgbClr val="06064E">
                      <a:alpha val="69000"/>
                    </a:srgb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магазинов</a:t>
            </a:r>
          </a:p>
          <a:p>
            <a:pPr algn="ctr"/>
            <a:r>
              <a:rPr lang="ru-RU" sz="4000" b="1" dirty="0">
                <a:ln w="10160">
                  <a:solidFill>
                    <a:srgbClr val="06064E">
                      <a:alpha val="69000"/>
                    </a:srgb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магических товаров</a:t>
            </a:r>
          </a:p>
          <a:p>
            <a:pPr algn="ctr"/>
            <a:r>
              <a:rPr lang="ru-RU" sz="4000" b="1" dirty="0">
                <a:ln w="10160">
                  <a:solidFill>
                    <a:srgbClr val="06064E">
                      <a:alpha val="69000"/>
                    </a:srgb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«Ведьмино счастье»</a:t>
            </a:r>
            <a:endParaRPr lang="ru-RU" sz="4000" b="1" dirty="0">
              <a:ln w="10160">
                <a:solidFill>
                  <a:srgbClr val="06064E">
                    <a:alpha val="69000"/>
                  </a:srgb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40968"/>
            <a:ext cx="8534182" cy="1714512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2000" dirty="0">
                <a:latin typeface="Bookman Old Style" pitchFamily="18" charset="0"/>
              </a:rPr>
              <a:t> </a:t>
            </a:r>
            <a:endParaRPr lang="ru-RU" sz="2000" dirty="0" smtClean="0">
              <a:latin typeface="Bookman Old Style" pitchFamily="18" charset="0"/>
            </a:endParaRPr>
          </a:p>
          <a:p>
            <a:pPr algn="just"/>
            <a:r>
              <a:rPr lang="ru-RU" sz="2000" dirty="0">
                <a:latin typeface="Bookman Old Style" pitchFamily="18" charset="0"/>
              </a:rPr>
              <a:t>паушальный взнос </a:t>
            </a:r>
            <a:r>
              <a:rPr lang="ru-RU" sz="2000" dirty="0" smtClean="0">
                <a:latin typeface="Bookman Old Style" pitchFamily="18" charset="0"/>
              </a:rPr>
              <a:t>— 500 000 рублей;</a:t>
            </a: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роялти </a:t>
            </a:r>
            <a:r>
              <a:rPr lang="ru-RU" sz="2000" dirty="0">
                <a:latin typeface="Bookman Old Style" pitchFamily="18" charset="0"/>
              </a:rPr>
              <a:t>— </a:t>
            </a:r>
            <a:r>
              <a:rPr lang="ru-RU" sz="2000" dirty="0" smtClean="0">
                <a:latin typeface="Bookman Old Style" pitchFamily="18" charset="0"/>
              </a:rPr>
              <a:t>5% </a:t>
            </a:r>
            <a:r>
              <a:rPr lang="ru-RU" sz="2000" dirty="0">
                <a:latin typeface="Bookman Old Style" pitchFamily="18" charset="0"/>
              </a:rPr>
              <a:t>от оборота в квартал;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первая </a:t>
            </a:r>
            <a:r>
              <a:rPr lang="ru-RU" sz="2000" dirty="0">
                <a:latin typeface="Bookman Old Style" pitchFamily="18" charset="0"/>
              </a:rPr>
              <a:t>закупка — от </a:t>
            </a:r>
            <a:r>
              <a:rPr lang="ru-RU" sz="2000" dirty="0" smtClean="0">
                <a:latin typeface="Bookman Old Style" pitchFamily="18" charset="0"/>
              </a:rPr>
              <a:t>300 </a:t>
            </a:r>
            <a:r>
              <a:rPr lang="ru-RU" sz="2000" dirty="0">
                <a:latin typeface="Bookman Old Style" pitchFamily="18" charset="0"/>
              </a:rPr>
              <a:t>000 рублей</a:t>
            </a:r>
            <a:r>
              <a:rPr lang="ru-RU" sz="2000" dirty="0" smtClean="0">
                <a:latin typeface="Bookman Old Style" pitchFamily="18" charset="0"/>
              </a:rPr>
              <a:t>.</a:t>
            </a:r>
            <a:endParaRPr lang="ru-RU" sz="2000" dirty="0">
              <a:latin typeface="Bookman Old Style" pitchFamily="18" charset="0"/>
            </a:endParaRPr>
          </a:p>
          <a:p>
            <a:pPr algn="just"/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640960" cy="1600200"/>
          </a:xfrm>
        </p:spPr>
        <p:txBody>
          <a:bodyPr/>
          <a:lstStyle/>
          <a:p>
            <a:pPr algn="ctr"/>
            <a:r>
              <a:rPr lang="ru-RU" sz="4000" b="1" dirty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Условия приобретения франшизы </a:t>
            </a:r>
            <a:r>
              <a:rPr lang="ru-RU" sz="40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/>
            </a:r>
            <a:br>
              <a:rPr lang="ru-RU" sz="40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ru-RU" sz="40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(</a:t>
            </a:r>
            <a:r>
              <a:rPr lang="ru-RU" sz="4000" b="1" dirty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эксклюзив </a:t>
            </a:r>
            <a:r>
              <a:rPr lang="ru-RU" sz="40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на территорию</a:t>
            </a:r>
            <a:r>
              <a:rPr lang="ru-RU" sz="4000" b="1" dirty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09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00174"/>
            <a:ext cx="8678198" cy="5214974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1600" dirty="0">
                <a:latin typeface="Bookman Old Style" pitchFamily="18" charset="0"/>
              </a:rPr>
              <a:t> </a:t>
            </a:r>
            <a:endParaRPr lang="ru-RU" sz="1600" dirty="0" smtClean="0">
              <a:latin typeface="Bookman Old Style" pitchFamily="18" charset="0"/>
            </a:endParaRP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Составление </a:t>
            </a:r>
            <a:r>
              <a:rPr lang="ru-RU" sz="1600" dirty="0">
                <a:latin typeface="Bookman Old Style" pitchFamily="18" charset="0"/>
              </a:rPr>
              <a:t>анкеты-заявки на открытие </a:t>
            </a:r>
            <a:r>
              <a:rPr lang="ru-RU" sz="1600" dirty="0" smtClean="0">
                <a:latin typeface="Bookman Old Style" pitchFamily="18" charset="0"/>
              </a:rPr>
              <a:t>магазина. Рассмотрение заявки и оценка перспектив сотрудничества. Переговоры, принятие </a:t>
            </a:r>
            <a:r>
              <a:rPr lang="ru-RU" sz="1600" dirty="0">
                <a:latin typeface="Bookman Old Style" pitchFamily="18" charset="0"/>
              </a:rPr>
              <a:t>решения о партнерстве</a:t>
            </a:r>
            <a:r>
              <a:rPr lang="ru-RU" sz="1600" dirty="0" smtClean="0">
                <a:latin typeface="Bookman Old Style" pitchFamily="18" charset="0"/>
              </a:rPr>
              <a:t>. Заключение либо подготовка договора коммерческой концессии.</a:t>
            </a:r>
            <a:endParaRPr lang="ru-RU" sz="1600" dirty="0">
              <a:latin typeface="Bookman Old Style" pitchFamily="18" charset="0"/>
            </a:endParaRP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Запуск </a:t>
            </a:r>
            <a:r>
              <a:rPr lang="ru-RU" sz="1600" dirty="0">
                <a:latin typeface="Bookman Old Style" pitchFamily="18" charset="0"/>
              </a:rPr>
              <a:t>процесса регистрации юридического </a:t>
            </a:r>
            <a:r>
              <a:rPr lang="ru-RU" sz="1600" dirty="0" smtClean="0">
                <a:latin typeface="Bookman Old Style" pitchFamily="18" charset="0"/>
              </a:rPr>
              <a:t>лица. Передача </a:t>
            </a:r>
            <a:r>
              <a:rPr lang="ru-RU" sz="1600" dirty="0">
                <a:latin typeface="Bookman Old Style" pitchFamily="18" charset="0"/>
              </a:rPr>
              <a:t>стандартов и инструкций, обучение руководителя будущего магазина.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Подбор </a:t>
            </a:r>
            <a:r>
              <a:rPr lang="ru-RU" sz="1600" dirty="0">
                <a:latin typeface="Bookman Old Style" pitchFamily="18" charset="0"/>
              </a:rPr>
              <a:t>помещения, </a:t>
            </a:r>
            <a:r>
              <a:rPr lang="ru-RU" sz="1600" dirty="0" smtClean="0">
                <a:latin typeface="Bookman Old Style" pitchFamily="18" charset="0"/>
              </a:rPr>
              <a:t>подготовка </a:t>
            </a:r>
            <a:r>
              <a:rPr lang="ru-RU" sz="1600" dirty="0">
                <a:latin typeface="Bookman Old Style" pitchFamily="18" charset="0"/>
              </a:rPr>
              <a:t>дизайн-проекта магазина и рекомендации к его осуществлению. Запуск ремонта и приобретение оборудования.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Передача макетов рекламных и </a:t>
            </a:r>
            <a:r>
              <a:rPr lang="ru-RU" sz="1600" dirty="0" err="1" smtClean="0">
                <a:latin typeface="Bookman Old Style" pitchFamily="18" charset="0"/>
              </a:rPr>
              <a:t>промо-материалов</a:t>
            </a:r>
            <a:r>
              <a:rPr lang="ru-RU" sz="1600" dirty="0" smtClean="0">
                <a:latin typeface="Bookman Old Style" pitchFamily="18" charset="0"/>
              </a:rPr>
              <a:t>, подготовка рекламной кампании перед открытием магазина.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Составление первого заказа с помощью менеджера по закупкам, заключение договоров. 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Запуск подбора персонала. 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Отправка </a:t>
            </a:r>
            <a:r>
              <a:rPr lang="ru-RU" sz="1600" dirty="0">
                <a:latin typeface="Bookman Old Style" pitchFamily="18" charset="0"/>
              </a:rPr>
              <a:t>фотографий магазина с готовым торговым оборудованием и выкладкой товара. Внесение корректив.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Рекламная </a:t>
            </a:r>
            <a:r>
              <a:rPr lang="ru-RU" sz="1600" dirty="0">
                <a:latin typeface="Bookman Old Style" pitchFamily="18" charset="0"/>
              </a:rPr>
              <a:t>кампания нового магазина «Ведьмино счастье» на наших информационных ресурсах по поводу его открытия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535892" cy="1285884"/>
          </a:xfrm>
        </p:spPr>
        <p:txBody>
          <a:bodyPr/>
          <a:lstStyle/>
          <a:p>
            <a:pPr algn="ctr"/>
            <a:r>
              <a:rPr lang="ru-RU" sz="4000" b="1" dirty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Примерные этапы открытия магазина по франшизе</a:t>
            </a:r>
          </a:p>
        </p:txBody>
      </p:sp>
    </p:spTree>
    <p:extLst>
      <p:ext uri="{BB962C8B-B14F-4D97-AF65-F5344CB8AC3E}">
        <p14:creationId xmlns:p14="http://schemas.microsoft.com/office/powerpoint/2010/main" val="23756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78198" cy="5214974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2000" dirty="0">
                <a:latin typeface="Bookman Old Style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Открытие </a:t>
            </a:r>
            <a:r>
              <a:rPr lang="ru-RU" sz="2000" dirty="0">
                <a:latin typeface="Bookman Old Style" pitchFamily="18" charset="0"/>
              </a:rPr>
              <a:t>нового магазина возможно за 4 — 6 недель в зависимости от наличия активов, формата будущего магазина и вашего опыта. </a:t>
            </a:r>
            <a:endParaRPr lang="ru-RU" sz="2000" dirty="0" smtClean="0">
              <a:latin typeface="Bookman Old Style" pitchFamily="18" charset="0"/>
            </a:endParaRPr>
          </a:p>
          <a:p>
            <a:pPr algn="just"/>
            <a:endParaRPr lang="ru-RU" sz="2000" dirty="0" smtClean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На </a:t>
            </a:r>
            <a:r>
              <a:rPr lang="ru-RU" sz="2000" dirty="0">
                <a:latin typeface="Bookman Old Style" pitchFamily="18" charset="0"/>
              </a:rPr>
              <a:t>всех этапах вы можете рассчитывать на полноценную консультативную поддержку. Возможен выезд специалиста по мерчендайзингу, обучению персонала и постановке розничной торговли.</a:t>
            </a:r>
          </a:p>
          <a:p>
            <a:pPr algn="just"/>
            <a:endParaRPr lang="ru-RU" sz="2000" dirty="0" smtClean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35892" cy="1285884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Сроки открытия магазина</a:t>
            </a:r>
            <a:endParaRPr lang="ru-RU" sz="4000" b="1" dirty="0">
              <a:ln>
                <a:solidFill>
                  <a:srgbClr val="06064E">
                    <a:alpha val="69000"/>
                  </a:srgbClr>
                </a:solidFill>
              </a:ln>
              <a:blipFill>
                <a:blip r:embed="rId3"/>
                <a:tile tx="0" ty="0" sx="100000" sy="100000" flip="none" algn="tl"/>
              </a:blip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140968"/>
            <a:ext cx="8568952" cy="5112568"/>
          </a:xfrm>
        </p:spPr>
        <p:txBody>
          <a:bodyPr>
            <a:noAutofit/>
          </a:bodyPr>
          <a:lstStyle/>
          <a:p>
            <a:pPr marL="18288" indent="0" algn="r"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 marL="18288" indent="0" algn="r">
              <a:buNone/>
            </a:pPr>
            <a:r>
              <a:rPr lang="ru-RU" sz="2000" dirty="0" smtClean="0">
                <a:latin typeface="Bookman Old Style" pitchFamily="18" charset="0"/>
              </a:rPr>
              <a:t>Присылайте Вашу заявку и заполненную анкету на </a:t>
            </a:r>
            <a:r>
              <a:rPr lang="en-US" sz="2000" dirty="0" smtClean="0">
                <a:latin typeface="Bookman Old Style" pitchFamily="18" charset="0"/>
                <a:hlinkClick r:id="rId3"/>
              </a:rPr>
              <a:t>assistant@happywitch.ru</a:t>
            </a:r>
            <a:r>
              <a:rPr lang="ru-RU" sz="2000" dirty="0" smtClean="0">
                <a:latin typeface="Bookman Old Style" pitchFamily="18" charset="0"/>
              </a:rPr>
              <a:t>,</a:t>
            </a:r>
          </a:p>
          <a:p>
            <a:pPr marL="18288" indent="0" algn="r">
              <a:buNone/>
            </a:pPr>
            <a:r>
              <a:rPr lang="ru-RU" sz="2000" smtClean="0">
                <a:latin typeface="Bookman Old Style" pitchFamily="18" charset="0"/>
              </a:rPr>
              <a:t>Анастасии.</a:t>
            </a:r>
            <a:endParaRPr lang="ru-RU" sz="2000" dirty="0" smtClean="0">
              <a:latin typeface="Bookman Old Style" pitchFamily="18" charset="0"/>
            </a:endParaRPr>
          </a:p>
          <a:p>
            <a:pPr algn="r"/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91306" cy="3501874"/>
          </a:xfrm>
        </p:spPr>
        <p:txBody>
          <a:bodyPr/>
          <a:lstStyle/>
          <a:p>
            <a:pPr algn="ctr"/>
            <a:r>
              <a:rPr lang="ru-RU" sz="28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  <a:t>Создавай </a:t>
            </a:r>
            <a:r>
              <a:rPr lang="ru-RU" sz="2800" b="1" dirty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  <a:t>волшебный мир вместе с нами</a:t>
            </a:r>
            <a:r>
              <a:rPr lang="ru-RU" sz="28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  <a:t>!</a:t>
            </a:r>
            <a:br>
              <a:rPr lang="ru-RU" sz="28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ru-RU" sz="28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ru-RU" sz="2800" b="1" dirty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  <a:t>Стань хозяином собственной судьбы — и помоги </a:t>
            </a:r>
            <a:r>
              <a:rPr lang="ru-RU" sz="28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  <a:t>другим.</a:t>
            </a:r>
            <a:br>
              <a:rPr lang="ru-RU" sz="28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ru-RU" sz="28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ru-RU" sz="2800" b="1" dirty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Bookman Old Style" pitchFamily="18" charset="0"/>
              </a:rPr>
              <a:t>Обрети свое «Ведьмино счастье»!</a:t>
            </a:r>
          </a:p>
        </p:txBody>
      </p:sp>
    </p:spTree>
    <p:extLst>
      <p:ext uri="{BB962C8B-B14F-4D97-AF65-F5344CB8AC3E}">
        <p14:creationId xmlns:p14="http://schemas.microsoft.com/office/powerpoint/2010/main" val="10464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405560" cy="3405560"/>
          </a:xfr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3508601" cy="4678134"/>
          </a:xfr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72" y="3789040"/>
            <a:ext cx="3432175" cy="127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1" y="5128020"/>
            <a:ext cx="4326089" cy="16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8760" y="4996827"/>
            <a:ext cx="4680520" cy="173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910250" y="1662646"/>
            <a:ext cx="4680520" cy="173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2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72208" cy="1872208"/>
          </a:xfr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02" y="116632"/>
            <a:ext cx="3526780" cy="4702373"/>
          </a:xfr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632"/>
            <a:ext cx="3530202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" y="4890487"/>
            <a:ext cx="4321200" cy="159950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2348880"/>
            <a:ext cx="1895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4833006"/>
            <a:ext cx="4631779" cy="17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72208" cy="1872208"/>
          </a:xfr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32" y="116632"/>
            <a:ext cx="3528392" cy="3528392"/>
          </a:xfr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632"/>
            <a:ext cx="3530202" cy="470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" y="4890487"/>
            <a:ext cx="4321194" cy="159950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2348880"/>
            <a:ext cx="1895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5" y="4833006"/>
            <a:ext cx="4631776" cy="17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5507" y="3690642"/>
            <a:ext cx="2991810" cy="110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332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Больше фото нашего флагманского магазина в Москве – </a:t>
            </a:r>
            <a:r>
              <a:rPr lang="ru-RU" sz="2000" dirty="0" smtClean="0">
                <a:latin typeface="Bookman Old Style" pitchFamily="18" charset="0"/>
                <a:hlinkClick r:id="rId3"/>
              </a:rPr>
              <a:t>здесь</a:t>
            </a:r>
            <a:r>
              <a:rPr lang="ru-RU" sz="2000" dirty="0" smtClean="0">
                <a:latin typeface="Bookman Old Style" pitchFamily="18" charset="0"/>
              </a:rPr>
              <a:t>: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3124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http://happywitch.ru/about/contacts/maroseyka-4/galereya-maroseyki/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6" name="Содержимое 5" descr="коллаж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548680"/>
            <a:ext cx="6720408" cy="5040306"/>
          </a:xfrm>
        </p:spPr>
      </p:pic>
    </p:spTree>
    <p:extLst>
      <p:ext uri="{BB962C8B-B14F-4D97-AF65-F5344CB8AC3E}">
        <p14:creationId xmlns:p14="http://schemas.microsoft.com/office/powerpoint/2010/main" val="3734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Bookman Old Style" pitchFamily="18" charset="0"/>
              </a:rPr>
              <a:t>Магазин «Ведьмино счастье» — это пространство волшебства, преображения и творческой силы. Мы — те, кто работает в </a:t>
            </a:r>
            <a:r>
              <a:rPr lang="ru-RU" sz="2000" dirty="0" smtClean="0">
                <a:latin typeface="Bookman Old Style" pitchFamily="18" charset="0"/>
              </a:rPr>
              <a:t>нем, </a:t>
            </a:r>
            <a:r>
              <a:rPr lang="ru-RU" sz="2000" dirty="0">
                <a:latin typeface="Bookman Old Style" pitchFamily="18" charset="0"/>
              </a:rPr>
              <a:t>— сами живем в колдовских </a:t>
            </a:r>
            <a:r>
              <a:rPr lang="ru-RU" sz="2000" dirty="0" smtClean="0">
                <a:latin typeface="Bookman Old Style" pitchFamily="18" charset="0"/>
              </a:rPr>
              <a:t>потоках </a:t>
            </a:r>
            <a:r>
              <a:rPr lang="ru-RU" sz="2000" dirty="0">
                <a:latin typeface="Bookman Old Style" pitchFamily="18" charset="0"/>
              </a:rPr>
              <a:t>и знаем многое о том, что </a:t>
            </a:r>
            <a:r>
              <a:rPr lang="ru-RU" sz="2000" dirty="0" smtClean="0">
                <a:latin typeface="Bookman Old Style" pitchFamily="18" charset="0"/>
              </a:rPr>
              <a:t>продаем</a:t>
            </a:r>
            <a:r>
              <a:rPr lang="ru-RU" sz="2000" dirty="0">
                <a:latin typeface="Bookman Old Style" pitchFamily="18" charset="0"/>
              </a:rPr>
              <a:t>. Мы щедро делимся своим знанием и своим вдохновением. Это — живая магия, которой наполнена наша жизнь</a:t>
            </a:r>
            <a:r>
              <a:rPr lang="ru-RU" sz="2000" dirty="0" smtClean="0">
                <a:latin typeface="Bookman Old Style" pitchFamily="18" charset="0"/>
              </a:rPr>
              <a:t>.</a:t>
            </a:r>
          </a:p>
          <a:p>
            <a:pPr marL="18288" indent="0" algn="just">
              <a:buNone/>
            </a:pP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>
                <a:latin typeface="Bookman Old Style" pitchFamily="18" charset="0"/>
              </a:rPr>
              <a:t>Весь наш огромный ассортимент подобран продуманно и с любовью. Мы знаем, зачем это нужно и как это использовать. И мы приглашаем всех, кто следует путем познания — равно как и тех, кто просто хочет сделать окружающий его мир чуть более волшебным.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rgbClr val="000048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 нас</a:t>
            </a:r>
            <a:endParaRPr lang="ru-RU" sz="4000" b="1" dirty="0">
              <a:ln>
                <a:solidFill>
                  <a:srgbClr val="000048">
                    <a:alpha val="69000"/>
                  </a:srgb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Bookman Old Style" pitchFamily="18" charset="0"/>
              </a:rPr>
              <a:t>Магазин открылся 21 июня 2009 года в формате </a:t>
            </a:r>
            <a:r>
              <a:rPr lang="ru-RU" sz="2000" dirty="0" err="1" smtClean="0">
                <a:latin typeface="Bookman Old Style" pitchFamily="18" charset="0"/>
              </a:rPr>
              <a:t>интернет-магазина</a:t>
            </a:r>
            <a:r>
              <a:rPr lang="ru-RU" sz="2000" dirty="0" smtClean="0">
                <a:latin typeface="Bookman Old Style" pitchFamily="18" charset="0"/>
              </a:rPr>
              <a:t> со специализацией на магических товарах -  предметах и материалах для </a:t>
            </a:r>
            <a:r>
              <a:rPr lang="ru-RU" sz="2000" dirty="0">
                <a:latin typeface="Bookman Old Style" pitchFamily="18" charset="0"/>
              </a:rPr>
              <a:t>магической практики. Осенью 2011 года при магазине начала работу Школа волшебных искусств, </a:t>
            </a:r>
            <a:r>
              <a:rPr lang="ru-RU" sz="2000" dirty="0" smtClean="0">
                <a:latin typeface="Bookman Old Style" pitchFamily="18" charset="0"/>
              </a:rPr>
              <a:t>где квалифицированные </a:t>
            </a:r>
            <a:r>
              <a:rPr lang="ru-RU" sz="2000" dirty="0">
                <a:latin typeface="Bookman Old Style" pitchFamily="18" charset="0"/>
              </a:rPr>
              <a:t>преподаватели </a:t>
            </a:r>
            <a:r>
              <a:rPr lang="ru-RU" sz="2000" dirty="0" smtClean="0">
                <a:latin typeface="Bookman Old Style" pitchFamily="18" charset="0"/>
              </a:rPr>
              <a:t>обучают </a:t>
            </a:r>
            <a:r>
              <a:rPr lang="ru-RU" sz="2000" dirty="0">
                <a:latin typeface="Bookman Old Style" pitchFamily="18" charset="0"/>
              </a:rPr>
              <a:t>азам колдовского мастерства. Флагманский розничный магазин в </a:t>
            </a:r>
            <a:r>
              <a:rPr lang="ru-RU" sz="2000" dirty="0" smtClean="0">
                <a:latin typeface="Bookman Old Style" pitchFamily="18" charset="0"/>
              </a:rPr>
              <a:t>центре Москвы </a:t>
            </a:r>
            <a:r>
              <a:rPr lang="ru-RU" sz="2000" dirty="0">
                <a:latin typeface="Bookman Old Style" pitchFamily="18" charset="0"/>
              </a:rPr>
              <a:t>открылся в феврале 2012 </a:t>
            </a:r>
            <a:r>
              <a:rPr lang="ru-RU" sz="2000" dirty="0" smtClean="0">
                <a:latin typeface="Bookman Old Style" pitchFamily="18" charset="0"/>
              </a:rPr>
              <a:t>года.</a:t>
            </a:r>
            <a:endParaRPr lang="ru-RU" sz="2000" dirty="0">
              <a:latin typeface="Bookman Old Style" pitchFamily="18" charset="0"/>
            </a:endParaRPr>
          </a:p>
          <a:p>
            <a:pPr algn="just"/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>
                <a:latin typeface="Bookman Old Style" pitchFamily="18" charset="0"/>
              </a:rPr>
              <a:t>В </a:t>
            </a:r>
            <a:r>
              <a:rPr lang="ru-RU" sz="2000" dirty="0" smtClean="0">
                <a:latin typeface="Bookman Old Style" pitchFamily="18" charset="0"/>
              </a:rPr>
              <a:t>настоящее время магазин </a:t>
            </a:r>
            <a:r>
              <a:rPr lang="ru-RU" sz="2000" dirty="0">
                <a:latin typeface="Bookman Old Style" pitchFamily="18" charset="0"/>
              </a:rPr>
              <a:t>является лидером в своем сегменте, задавая тенденции его развития и являясь центром притяжения для талантливых и активных участников </a:t>
            </a:r>
            <a:r>
              <a:rPr lang="ru-RU" sz="2000" dirty="0" smtClean="0">
                <a:latin typeface="Bookman Old Style" pitchFamily="18" charset="0"/>
              </a:rPr>
              <a:t>данной ниши. </a:t>
            </a:r>
            <a:r>
              <a:rPr lang="ru-RU" sz="2000" dirty="0">
                <a:latin typeface="Bookman Old Style" pitchFamily="18" charset="0"/>
              </a:rPr>
              <a:t>Сайт компании ежемесячно посещают более 100 000 человек. </a:t>
            </a:r>
            <a:r>
              <a:rPr lang="ru-RU" sz="2000" dirty="0" smtClean="0">
                <a:latin typeface="Bookman Old Style" pitchFamily="18" charset="0"/>
              </a:rPr>
              <a:t>Магазины «</a:t>
            </a:r>
            <a:r>
              <a:rPr lang="ru-RU" sz="2000" dirty="0" err="1" smtClean="0">
                <a:latin typeface="Bookman Old Style" pitchFamily="18" charset="0"/>
              </a:rPr>
              <a:t>Ведьмино</a:t>
            </a:r>
            <a:r>
              <a:rPr lang="ru-RU" sz="2000" dirty="0" smtClean="0">
                <a:latin typeface="Bookman Old Style" pitchFamily="18" charset="0"/>
              </a:rPr>
              <a:t> счастье» успешно работают в семи городах России и ближнего зарубежья.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603448"/>
            <a:ext cx="8229600" cy="1600200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О бизнесе</a:t>
            </a:r>
            <a:endParaRPr lang="ru-RU" sz="4000" b="1" dirty="0">
              <a:ln>
                <a:solidFill>
                  <a:srgbClr val="06064E">
                    <a:alpha val="69000"/>
                  </a:srgbClr>
                </a:solidFill>
              </a:ln>
              <a:blipFill>
                <a:blip r:embed="rId3"/>
                <a:tile tx="0" ty="0" sx="100000" sy="100000" flip="none" algn="tl"/>
              </a:blip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2000" dirty="0" smtClean="0">
                <a:latin typeface="Bookman Old Style" pitchFamily="18" charset="0"/>
              </a:rPr>
              <a:t>   Компания </a:t>
            </a:r>
            <a:r>
              <a:rPr lang="ru-RU" sz="2000" dirty="0">
                <a:latin typeface="Bookman Old Style" pitchFamily="18" charset="0"/>
              </a:rPr>
              <a:t>осуществляет проекты в направлениях</a:t>
            </a:r>
            <a:r>
              <a:rPr lang="ru-RU" sz="2000" dirty="0" smtClean="0">
                <a:latin typeface="Bookman Old Style" pitchFamily="18" charset="0"/>
              </a:rPr>
              <a:t>:</a:t>
            </a:r>
          </a:p>
          <a:p>
            <a:pPr marL="18288" indent="0" algn="just">
              <a:buNone/>
            </a:pP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интернет-торговля </a:t>
            </a:r>
            <a:r>
              <a:rPr lang="ru-RU" sz="2000" dirty="0">
                <a:latin typeface="Bookman Old Style" pitchFamily="18" charset="0"/>
              </a:rPr>
              <a:t>(интернет-магазин </a:t>
            </a:r>
            <a:r>
              <a:rPr lang="ru-RU" sz="2000" dirty="0" smtClean="0">
                <a:latin typeface="Bookman Old Style" pitchFamily="18" charset="0"/>
              </a:rPr>
              <a:t>«Ведьмино счастье»);</a:t>
            </a: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розничная </a:t>
            </a:r>
            <a:r>
              <a:rPr lang="ru-RU" sz="2000" dirty="0">
                <a:latin typeface="Bookman Old Style" pitchFamily="18" charset="0"/>
              </a:rPr>
              <a:t>сеть (магазины магии «Ведьмино счастье</a:t>
            </a:r>
            <a:r>
              <a:rPr lang="ru-RU" sz="2000" dirty="0" smtClean="0">
                <a:latin typeface="Bookman Old Style" pitchFamily="18" charset="0"/>
              </a:rPr>
              <a:t>»);</a:t>
            </a: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обучение </a:t>
            </a:r>
            <a:r>
              <a:rPr lang="ru-RU" sz="2000" dirty="0">
                <a:latin typeface="Bookman Old Style" pitchFamily="18" charset="0"/>
              </a:rPr>
              <a:t>основам магического </a:t>
            </a:r>
            <a:r>
              <a:rPr lang="ru-RU" sz="2000" dirty="0" smtClean="0">
                <a:latin typeface="Bookman Old Style" pitchFamily="18" charset="0"/>
              </a:rPr>
              <a:t>искусства: </a:t>
            </a:r>
            <a:r>
              <a:rPr lang="ru-RU" sz="2000" dirty="0">
                <a:latin typeface="Bookman Old Style" pitchFamily="18" charset="0"/>
              </a:rPr>
              <a:t>мастер-классы, семинары, тренинги, вебинары, дистанционное обучение (Школа волшебных искусств</a:t>
            </a:r>
            <a:r>
              <a:rPr lang="ru-RU" sz="2000" dirty="0" smtClean="0">
                <a:latin typeface="Bookman Old Style" pitchFamily="18" charset="0"/>
              </a:rPr>
              <a:t>);</a:t>
            </a: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производство </a:t>
            </a:r>
            <a:r>
              <a:rPr lang="ru-RU" sz="2000" dirty="0">
                <a:latin typeface="Bookman Old Style" pitchFamily="18" charset="0"/>
              </a:rPr>
              <a:t>и распространение обучающих </a:t>
            </a:r>
            <a:r>
              <a:rPr lang="ru-RU" sz="2000" dirty="0" smtClean="0">
                <a:latin typeface="Bookman Old Style" pitchFamily="18" charset="0"/>
              </a:rPr>
              <a:t>материалов;</a:t>
            </a: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производство товаров для магической практики.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Наши проекты</a:t>
            </a:r>
            <a:endParaRPr lang="ru-RU" sz="4000" b="1" dirty="0">
              <a:ln>
                <a:solidFill>
                  <a:srgbClr val="06064E">
                    <a:alpha val="69000"/>
                  </a:srgbClr>
                </a:solidFill>
              </a:ln>
              <a:blipFill>
                <a:blip r:embed="rId3"/>
                <a:tile tx="0" ty="0" sx="100000" sy="100000" flip="none" algn="tl"/>
              </a:blip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6912768" cy="4604704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543800" cy="914400"/>
          </a:xfrm>
        </p:spPr>
        <p:txBody>
          <a:bodyPr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Магический магазин наполнен волшебными инструментами и вещицами. Наши </a:t>
            </a:r>
            <a:r>
              <a:rPr lang="ru-RU" sz="2000" dirty="0">
                <a:latin typeface="Bookman Old Style" pitchFamily="18" charset="0"/>
              </a:rPr>
              <a:t>товары подобраны по всему свету, с интересом и любовью.</a:t>
            </a:r>
          </a:p>
        </p:txBody>
      </p:sp>
    </p:spTree>
    <p:extLst>
      <p:ext uri="{BB962C8B-B14F-4D97-AF65-F5344CB8AC3E}">
        <p14:creationId xmlns:p14="http://schemas.microsoft.com/office/powerpoint/2010/main" val="17328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517232"/>
            <a:ext cx="7543800" cy="914400"/>
          </a:xfrm>
        </p:spPr>
        <p:txBody>
          <a:bodyPr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Мы собрали качественные, красивые, уникальные и полезные товары – в том числе эксклюзивные изделия ручной работы.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6" y="188640"/>
            <a:ext cx="3405560" cy="5112568"/>
          </a:xfr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6" name="Содержимое 5" descr="621eea2bb515fc07da95af816db6476d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4762669" y="169333"/>
            <a:ext cx="3337723" cy="5131875"/>
          </a:xfrm>
        </p:spPr>
      </p:pic>
    </p:spTree>
    <p:extLst>
      <p:ext uri="{BB962C8B-B14F-4D97-AF65-F5344CB8AC3E}">
        <p14:creationId xmlns:p14="http://schemas.microsoft.com/office/powerpoint/2010/main" val="14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929411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2000" dirty="0">
                <a:latin typeface="Bookman Old Style" pitchFamily="18" charset="0"/>
              </a:rPr>
              <a:t>Магазины «Ведьмино счастье» — это сеть </a:t>
            </a:r>
            <a:r>
              <a:rPr lang="ru-RU" sz="2000" dirty="0" smtClean="0">
                <a:latin typeface="Bookman Old Style" pitchFamily="18" charset="0"/>
              </a:rPr>
              <a:t>магазинов-центров </a:t>
            </a:r>
            <a:r>
              <a:rPr lang="ru-RU" sz="2000" dirty="0">
                <a:latin typeface="Bookman Old Style" pitchFamily="18" charset="0"/>
              </a:rPr>
              <a:t>магии с </a:t>
            </a:r>
            <a:r>
              <a:rPr lang="ru-RU" sz="2000" dirty="0" smtClean="0">
                <a:latin typeface="Bookman Old Style" pitchFamily="18" charset="0"/>
              </a:rPr>
              <a:t>обновляемым </a:t>
            </a:r>
            <a:r>
              <a:rPr lang="ru-RU" sz="2000" dirty="0">
                <a:latin typeface="Bookman Old Style" pitchFamily="18" charset="0"/>
              </a:rPr>
              <a:t>ассортиментом и </a:t>
            </a:r>
            <a:r>
              <a:rPr lang="ru-RU" sz="2000" dirty="0" smtClean="0">
                <a:latin typeface="Bookman Old Style" pitchFamily="18" charset="0"/>
              </a:rPr>
              <a:t>регулируемой </a:t>
            </a:r>
            <a:r>
              <a:rPr lang="ru-RU" sz="2000" dirty="0">
                <a:latin typeface="Bookman Old Style" pitchFamily="18" charset="0"/>
              </a:rPr>
              <a:t>ценовой политикой. В одном городе возможно открытие только одного магазина </a:t>
            </a:r>
            <a:r>
              <a:rPr lang="ru-RU" sz="2000" dirty="0" smtClean="0">
                <a:latin typeface="Bookman Old Style" pitchFamily="18" charset="0"/>
              </a:rPr>
              <a:t>«Ведьмино счастье».</a:t>
            </a:r>
            <a:endParaRPr lang="ru-RU" sz="2000" dirty="0">
              <a:latin typeface="Bookman Old Style" pitchFamily="18" charset="0"/>
            </a:endParaRPr>
          </a:p>
          <a:p>
            <a:pPr marL="18288" indent="0" algn="just"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 marL="18288" indent="0" algn="just">
              <a:buNone/>
            </a:pPr>
            <a:r>
              <a:rPr lang="ru-RU" sz="2000" dirty="0" smtClean="0">
                <a:latin typeface="Bookman Old Style" pitchFamily="18" charset="0"/>
              </a:rPr>
              <a:t>«</a:t>
            </a:r>
            <a:r>
              <a:rPr lang="ru-RU" sz="2000" dirty="0">
                <a:latin typeface="Bookman Old Style" pitchFamily="18" charset="0"/>
              </a:rPr>
              <a:t>Ведьмино счастье» — это</a:t>
            </a:r>
            <a:r>
              <a:rPr lang="ru-RU" sz="2000" dirty="0" smtClean="0">
                <a:latin typeface="Bookman Old Style" pitchFamily="18" charset="0"/>
              </a:rPr>
              <a:t>:</a:t>
            </a:r>
          </a:p>
          <a:p>
            <a:pPr marL="18288" indent="0" algn="just">
              <a:buNone/>
            </a:pP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уникальный </a:t>
            </a:r>
            <a:r>
              <a:rPr lang="ru-RU" sz="2000" dirty="0">
                <a:latin typeface="Bookman Old Style" pitchFamily="18" charset="0"/>
              </a:rPr>
              <a:t>и широкий спектр товаров в данной нише, безусловное качество и аутентичность продукции;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высокий </a:t>
            </a:r>
            <a:r>
              <a:rPr lang="ru-RU" sz="2000" dirty="0">
                <a:latin typeface="Bookman Old Style" pitchFamily="18" charset="0"/>
              </a:rPr>
              <a:t>уровень сервиса и профессионализм консультантов;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постоянное </a:t>
            </a:r>
            <a:r>
              <a:rPr lang="ru-RU" sz="2000" dirty="0">
                <a:latin typeface="Bookman Old Style" pitchFamily="18" charset="0"/>
              </a:rPr>
              <a:t>увлекательное взаимодействие с клиентами — встречи, мастер-классы, клубная программа, акции и распродажи;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центр </a:t>
            </a:r>
            <a:r>
              <a:rPr lang="ru-RU" sz="2000" dirty="0">
                <a:latin typeface="Bookman Old Style" pitchFamily="18" charset="0"/>
              </a:rPr>
              <a:t>притяжения для одаренной и ищущей </a:t>
            </a:r>
            <a:r>
              <a:rPr lang="ru-RU" sz="2000" dirty="0" smtClean="0">
                <a:latin typeface="Bookman Old Style" pitchFamily="18" charset="0"/>
              </a:rPr>
              <a:t>аудитории </a:t>
            </a:r>
            <a:r>
              <a:rPr lang="ru-RU" sz="2000" dirty="0">
                <a:latin typeface="Bookman Old Style" pitchFamily="18" charset="0"/>
              </a:rPr>
              <a:t>с высоким потенциалом развития.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Наша идея</a:t>
            </a:r>
            <a:endParaRPr lang="ru-RU" sz="4000" b="1" dirty="0">
              <a:ln>
                <a:solidFill>
                  <a:srgbClr val="06064E">
                    <a:alpha val="69000"/>
                  </a:srgbClr>
                </a:solidFill>
              </a:ln>
              <a:blipFill>
                <a:blip r:embed="rId3"/>
                <a:tile tx="0" ty="0" sx="100000" sy="100000" flip="none" algn="tl"/>
              </a:blip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9411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smtClean="0">
                <a:latin typeface="Bookman Old Style" pitchFamily="18" charset="0"/>
              </a:rPr>
              <a:t>право </a:t>
            </a:r>
            <a:r>
              <a:rPr lang="ru-RU" sz="1800" dirty="0">
                <a:latin typeface="Bookman Old Style" pitchFamily="18" charset="0"/>
              </a:rPr>
              <a:t>использования </a:t>
            </a:r>
            <a:r>
              <a:rPr lang="ru-RU" sz="1800" dirty="0" smtClean="0">
                <a:latin typeface="Bookman Old Style" pitchFamily="18" charset="0"/>
              </a:rPr>
              <a:t>бренда «</a:t>
            </a:r>
            <a:r>
              <a:rPr lang="ru-RU" sz="1800" dirty="0" err="1" smtClean="0">
                <a:latin typeface="Bookman Old Style" pitchFamily="18" charset="0"/>
              </a:rPr>
              <a:t>Ведьмино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>
                <a:latin typeface="Bookman Old Style" pitchFamily="18" charset="0"/>
              </a:rPr>
              <a:t>счастье» в магазине </a:t>
            </a:r>
            <a:r>
              <a:rPr lang="ru-RU" sz="1800" dirty="0" smtClean="0">
                <a:latin typeface="Bookman Old Style" pitchFamily="18" charset="0"/>
              </a:rPr>
              <a:t>(торговая марка, фирменный стиль, оформление</a:t>
            </a:r>
            <a:r>
              <a:rPr lang="ru-RU" sz="1800" dirty="0">
                <a:latin typeface="Bookman Old Style" pitchFamily="18" charset="0"/>
              </a:rPr>
              <a:t>);</a:t>
            </a: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технологию создания </a:t>
            </a:r>
            <a:r>
              <a:rPr lang="ru-RU" sz="1800" dirty="0">
                <a:latin typeface="Bookman Old Style" pitchFamily="18" charset="0"/>
              </a:rPr>
              <a:t>и эксплуатации успешного </a:t>
            </a:r>
            <a:r>
              <a:rPr lang="ru-RU" sz="1800" dirty="0" smtClean="0">
                <a:latin typeface="Bookman Old Style" pitchFamily="18" charset="0"/>
              </a:rPr>
              <a:t>магазина;</a:t>
            </a:r>
            <a:endParaRPr lang="ru-RU" sz="1800" dirty="0">
              <a:latin typeface="Bookman Old Style" pitchFamily="18" charset="0"/>
            </a:endParaRP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дизайн-проект помещения магазина, рекомендации по оборудованию и </a:t>
            </a:r>
            <a:r>
              <a:rPr lang="ru-RU" sz="1800" dirty="0" err="1" smtClean="0">
                <a:latin typeface="Bookman Old Style" pitchFamily="18" charset="0"/>
              </a:rPr>
              <a:t>мерчендайзингу</a:t>
            </a:r>
            <a:r>
              <a:rPr lang="ru-RU" sz="1800" dirty="0" smtClean="0">
                <a:latin typeface="Bookman Old Style" pitchFamily="18" charset="0"/>
              </a:rPr>
              <a:t>;</a:t>
            </a: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юридическая поддержка, полный </a:t>
            </a:r>
            <a:r>
              <a:rPr lang="ru-RU" sz="1800" dirty="0">
                <a:latin typeface="Bookman Old Style" pitchFamily="18" charset="0"/>
              </a:rPr>
              <a:t>пакет </a:t>
            </a:r>
            <a:r>
              <a:rPr lang="ru-RU" sz="1800" dirty="0" smtClean="0">
                <a:latin typeface="Bookman Old Style" pitchFamily="18" charset="0"/>
              </a:rPr>
              <a:t>договоров и инструкций для администрации и персонала;</a:t>
            </a:r>
            <a:endParaRPr lang="ru-RU" sz="1800" dirty="0">
              <a:latin typeface="Bookman Old Style" pitchFamily="18" charset="0"/>
            </a:endParaRP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стандарты </a:t>
            </a:r>
            <a:r>
              <a:rPr lang="ru-RU" sz="1800" dirty="0">
                <a:latin typeface="Bookman Old Style" pitchFamily="18" charset="0"/>
              </a:rPr>
              <a:t>отбора и обучения </a:t>
            </a:r>
            <a:r>
              <a:rPr lang="ru-RU" sz="1800" dirty="0" smtClean="0">
                <a:latin typeface="Bookman Old Style" pitchFamily="18" charset="0"/>
              </a:rPr>
              <a:t>персонала;</a:t>
            </a:r>
            <a:endParaRPr lang="ru-RU" sz="1800" dirty="0">
              <a:latin typeface="Bookman Old Style" pitchFamily="18" charset="0"/>
            </a:endParaRP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специальные </a:t>
            </a:r>
            <a:r>
              <a:rPr lang="ru-RU" sz="1800" dirty="0">
                <a:latin typeface="Bookman Old Style" pitchFamily="18" charset="0"/>
              </a:rPr>
              <a:t>условия по поставке </a:t>
            </a:r>
            <a:r>
              <a:rPr lang="ru-RU" sz="1800" dirty="0" smtClean="0">
                <a:latin typeface="Bookman Old Style" pitchFamily="18" charset="0"/>
              </a:rPr>
              <a:t>товара;</a:t>
            </a:r>
            <a:endParaRPr lang="ru-RU" sz="1800" dirty="0">
              <a:latin typeface="Bookman Old Style" pitchFamily="18" charset="0"/>
            </a:endParaRP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полный </a:t>
            </a:r>
            <a:r>
              <a:rPr lang="ru-RU" sz="1800" dirty="0">
                <a:latin typeface="Bookman Old Style" pitchFamily="18" charset="0"/>
              </a:rPr>
              <a:t>пакет рекламных и информационных материалов (макеты вывесок, указателей, визиток, буклетов, флаеров);</a:t>
            </a: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размещение </a:t>
            </a:r>
            <a:r>
              <a:rPr lang="ru-RU" sz="1800" dirty="0">
                <a:latin typeface="Bookman Old Style" pitchFamily="18" charset="0"/>
              </a:rPr>
              <a:t>информации о магазине </a:t>
            </a:r>
            <a:r>
              <a:rPr lang="ru-RU" sz="1800" dirty="0" smtClean="0">
                <a:latin typeface="Bookman Old Style" pitchFamily="18" charset="0"/>
              </a:rPr>
              <a:t>на </a:t>
            </a:r>
            <a:r>
              <a:rPr lang="ru-RU" sz="1800" dirty="0">
                <a:latin typeface="Bookman Old Style" pitchFamily="18" charset="0"/>
              </a:rPr>
              <a:t>информационных ресурсах компании и </a:t>
            </a:r>
            <a:r>
              <a:rPr lang="ru-RU" sz="1800" dirty="0" smtClean="0">
                <a:latin typeface="Bookman Old Style" pitchFamily="18" charset="0"/>
              </a:rPr>
              <a:t>партнеров;</a:t>
            </a:r>
            <a:endParaRPr lang="ru-RU" sz="1800" dirty="0">
              <a:latin typeface="Bookman Old Style" pitchFamily="18" charset="0"/>
            </a:endParaRP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совместная </a:t>
            </a:r>
            <a:r>
              <a:rPr lang="ru-RU" sz="1800" dirty="0">
                <a:latin typeface="Bookman Old Style" pitchFamily="18" charset="0"/>
              </a:rPr>
              <a:t>разработка программы продвижения магазина и </a:t>
            </a:r>
            <a:r>
              <a:rPr lang="ru-RU" sz="1800" dirty="0" smtClean="0">
                <a:latin typeface="Bookman Old Style" pitchFamily="18" charset="0"/>
              </a:rPr>
              <a:t>ее реализация, постоянная рекламная поддержка;</a:t>
            </a:r>
            <a:endParaRPr lang="ru-RU" sz="1800" dirty="0">
              <a:latin typeface="Bookman Old Style" pitchFamily="18" charset="0"/>
            </a:endParaRP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обучающие </a:t>
            </a:r>
            <a:r>
              <a:rPr lang="ru-RU" sz="1800" dirty="0">
                <a:latin typeface="Bookman Old Style" pitchFamily="18" charset="0"/>
              </a:rPr>
              <a:t>тренинги и консультативная помощь по запросу.</a:t>
            </a:r>
          </a:p>
          <a:p>
            <a:pPr algn="just"/>
            <a:endParaRPr lang="ru-RU" sz="1800" dirty="0" smtClean="0">
              <a:latin typeface="Bookman Old Style" pitchFamily="18" charset="0"/>
            </a:endParaRPr>
          </a:p>
          <a:p>
            <a:pPr algn="just"/>
            <a:endParaRPr lang="ru-RU" sz="18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19298" cy="1071546"/>
          </a:xfrm>
        </p:spPr>
        <p:txBody>
          <a:bodyPr/>
          <a:lstStyle/>
          <a:p>
            <a:pPr algn="ctr"/>
            <a:r>
              <a:rPr lang="ru-RU" sz="4000" b="1" dirty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Что </a:t>
            </a:r>
            <a:r>
              <a:rPr lang="ru-RU" sz="4000" b="1" dirty="0" smtClean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получает франчайзи?</a:t>
            </a:r>
            <a:endParaRPr lang="ru-RU" sz="4000" b="1" dirty="0">
              <a:ln>
                <a:solidFill>
                  <a:srgbClr val="06064E">
                    <a:alpha val="69000"/>
                  </a:srgbClr>
                </a:solidFill>
              </a:ln>
              <a:blipFill>
                <a:blip r:embed="rId3"/>
                <a:tile tx="0" ty="0" sx="100000" sy="100000" flip="none" algn="tl"/>
              </a:blip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29411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2000" dirty="0">
                <a:latin typeface="Bookman Old Style" pitchFamily="18" charset="0"/>
              </a:rPr>
              <a:t> </a:t>
            </a:r>
            <a:endParaRPr lang="ru-RU" sz="2000" dirty="0" smtClean="0">
              <a:latin typeface="Bookman Old Style" pitchFamily="18" charset="0"/>
            </a:endParaRPr>
          </a:p>
          <a:p>
            <a:pPr algn="just"/>
            <a:r>
              <a:rPr lang="ru-RU" sz="2000" dirty="0" err="1" smtClean="0">
                <a:latin typeface="Bookman Old Style" pitchFamily="18" charset="0"/>
              </a:rPr>
              <a:t>франчайзер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>
                <a:latin typeface="Bookman Old Style" pitchFamily="18" charset="0"/>
              </a:rPr>
              <a:t>предоставляет товар на условиях предоплаты;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доставка </a:t>
            </a:r>
            <a:r>
              <a:rPr lang="ru-RU" sz="2000" dirty="0">
                <a:latin typeface="Bookman Old Style" pitchFamily="18" charset="0"/>
              </a:rPr>
              <a:t>товара осуществляется любой транспортной компанией по выбору </a:t>
            </a:r>
            <a:r>
              <a:rPr lang="ru-RU" sz="2000" dirty="0" err="1" smtClean="0">
                <a:latin typeface="Bookman Old Style" pitchFamily="18" charset="0"/>
              </a:rPr>
              <a:t>франчайзи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>
                <a:latin typeface="Bookman Old Style" pitchFamily="18" charset="0"/>
              </a:rPr>
              <a:t>за его счет;</a:t>
            </a:r>
          </a:p>
          <a:p>
            <a:pPr algn="just"/>
            <a:r>
              <a:rPr lang="ru-RU" sz="2000" dirty="0" err="1" smtClean="0">
                <a:latin typeface="Bookman Old Style" pitchFamily="18" charset="0"/>
              </a:rPr>
              <a:t>франчайзер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>
                <a:latin typeface="Bookman Old Style" pitchFamily="18" charset="0"/>
              </a:rPr>
              <a:t>устанавливает рекомендованную розничную цену в качестве минимальной;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франчайзи </a:t>
            </a:r>
            <a:r>
              <a:rPr lang="ru-RU" sz="2000" dirty="0">
                <a:latin typeface="Bookman Old Style" pitchFamily="18" charset="0"/>
              </a:rPr>
              <a:t>осуществляет аренду и ремонт помещения, приобретение и обслуживание торгового оборудования, найм сотрудников, регистрацию и ведение бухгалтерии юридического лица за свой счет</a:t>
            </a:r>
            <a:r>
              <a:rPr lang="ru-RU" sz="2000" dirty="0" smtClean="0">
                <a:latin typeface="Bookman Old Style" pitchFamily="18" charset="0"/>
              </a:rPr>
              <a:t>;</a:t>
            </a:r>
          </a:p>
          <a:p>
            <a:pPr algn="just"/>
            <a:r>
              <a:rPr lang="ru-RU" sz="2000" dirty="0" err="1" smtClean="0">
                <a:latin typeface="Bookman Old Style" pitchFamily="18" charset="0"/>
              </a:rPr>
              <a:t>франчайзи</a:t>
            </a:r>
            <a:r>
              <a:rPr lang="ru-RU" sz="2000" dirty="0" smtClean="0">
                <a:latin typeface="Bookman Old Style" pitchFamily="18" charset="0"/>
              </a:rPr>
              <a:t> обязан продавать в магазине только продукцию </a:t>
            </a:r>
            <a:r>
              <a:rPr lang="ru-RU" sz="2000" dirty="0" err="1" smtClean="0">
                <a:latin typeface="Bookman Old Style" pitchFamily="18" charset="0"/>
              </a:rPr>
              <a:t>франчайзера</a:t>
            </a:r>
            <a:r>
              <a:rPr lang="ru-RU" sz="2000" dirty="0" smtClean="0">
                <a:latin typeface="Bookman Old Style" pitchFamily="18" charset="0"/>
              </a:rPr>
              <a:t>, продажа любого другого товара без согласования с </a:t>
            </a:r>
            <a:r>
              <a:rPr lang="ru-RU" sz="2000" dirty="0" err="1" smtClean="0">
                <a:latin typeface="Bookman Old Style" pitchFamily="18" charset="0"/>
              </a:rPr>
              <a:t>франчайзером</a:t>
            </a:r>
            <a:r>
              <a:rPr lang="ru-RU" sz="2000" dirty="0" smtClean="0">
                <a:latin typeface="Bookman Old Style" pitchFamily="18" charset="0"/>
              </a:rPr>
              <a:t> запрещена.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47860" cy="1428760"/>
          </a:xfrm>
        </p:spPr>
        <p:txBody>
          <a:bodyPr/>
          <a:lstStyle/>
          <a:p>
            <a:pPr algn="ctr"/>
            <a:r>
              <a:rPr lang="ru-RU" sz="4000" b="1" dirty="0">
                <a:ln>
                  <a:solidFill>
                    <a:srgbClr val="06064E">
                      <a:alpha val="69000"/>
                    </a:srgb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Основные условия франшизы</a:t>
            </a:r>
          </a:p>
        </p:txBody>
      </p:sp>
    </p:spTree>
    <p:extLst>
      <p:ext uri="{BB962C8B-B14F-4D97-AF65-F5344CB8AC3E}">
        <p14:creationId xmlns:p14="http://schemas.microsoft.com/office/powerpoint/2010/main" val="22466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1151</TotalTime>
  <Words>854</Words>
  <Application>Microsoft Office PowerPoint</Application>
  <PresentationFormat>Экран (4:3)</PresentationFormat>
  <Paragraphs>91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Wingdings</vt:lpstr>
      <vt:lpstr>Базовая</vt:lpstr>
      <vt:lpstr>Презентация PowerPoint</vt:lpstr>
      <vt:lpstr>О нас</vt:lpstr>
      <vt:lpstr>О бизнесе</vt:lpstr>
      <vt:lpstr>Наши проекты</vt:lpstr>
      <vt:lpstr>Магический магазин наполнен волшебными инструментами и вещицами. Наши товары подобраны по всему свету, с интересом и любовью.</vt:lpstr>
      <vt:lpstr>Мы собрали качественные, красивые, уникальные и полезные товары – в том числе эксклюзивные изделия ручной работы. </vt:lpstr>
      <vt:lpstr>Наша идея</vt:lpstr>
      <vt:lpstr>Что получает франчайзи?</vt:lpstr>
      <vt:lpstr>Основные условия франшизы</vt:lpstr>
      <vt:lpstr>Условия приобретения франшизы  (эксклюзив на территорию)</vt:lpstr>
      <vt:lpstr>Примерные этапы открытия магазина по франшизе</vt:lpstr>
      <vt:lpstr>Сроки открытия магазина</vt:lpstr>
      <vt:lpstr>Создавай волшебный мир вместе с нами!  Стань хозяином собственной судьбы — и помоги другим.  Обрети свое «Ведьмино счастье»!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Ведьмино Счастье</dc:title>
  <dc:creator>Anatoli</dc:creator>
  <cp:lastModifiedBy>ХВ Бухгалтер</cp:lastModifiedBy>
  <cp:revision>215</cp:revision>
  <dcterms:created xsi:type="dcterms:W3CDTF">2012-11-07T07:41:00Z</dcterms:created>
  <dcterms:modified xsi:type="dcterms:W3CDTF">2016-11-29T13:18:49Z</dcterms:modified>
</cp:coreProperties>
</file>